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54" d="100"/>
          <a:sy n="154" d="100"/>
        </p:scale>
        <p:origin x="38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21771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3.png"/><Relationship Id="rId7" Type="http://schemas.openxmlformats.org/officeDocument/2006/relationships/image" Target="../media/image8.jpg"/><Relationship Id="rId12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g"/><Relationship Id="rId11" Type="http://schemas.openxmlformats.org/officeDocument/2006/relationships/image" Target="../media/image12.jpg"/><Relationship Id="rId5" Type="http://schemas.openxmlformats.org/officeDocument/2006/relationships/image" Target="../media/image6.jpg"/><Relationship Id="rId10" Type="http://schemas.openxmlformats.org/officeDocument/2006/relationships/image" Target="../media/image11.jpg"/><Relationship Id="rId4" Type="http://schemas.openxmlformats.org/officeDocument/2006/relationships/image" Target="../media/image5.jpg"/><Relationship Id="rId9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119461" y="1358764"/>
            <a:ext cx="4905077" cy="56577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4500"/>
              </a:lnSpc>
              <a:buNone/>
            </a:pPr>
            <a:r>
              <a:rPr lang="en-US" sz="3731" b="1" kern="0" spc="2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STRAVOX.GG</a:t>
            </a:r>
            <a:endParaRPr lang="en-US" sz="3731" dirty="0"/>
          </a:p>
        </p:txBody>
      </p:sp>
      <p:sp>
        <p:nvSpPr>
          <p:cNvPr id="4" name="Text 1"/>
          <p:cNvSpPr/>
          <p:nvPr/>
        </p:nvSpPr>
        <p:spPr>
          <a:xfrm>
            <a:off x="2119461" y="2067418"/>
            <a:ext cx="4905077" cy="28002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1397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Plataforma Inclusiva para Mulheres nos e-Sports</a:t>
            </a:r>
            <a:endParaRPr lang="en-US" sz="1397" dirty="0"/>
          </a:p>
        </p:txBody>
      </p:sp>
      <p:sp>
        <p:nvSpPr>
          <p:cNvPr id="5" name="Shape 2"/>
          <p:cNvSpPr/>
          <p:nvPr/>
        </p:nvSpPr>
        <p:spPr>
          <a:xfrm>
            <a:off x="2119461" y="2776072"/>
            <a:ext cx="4905077" cy="965802"/>
          </a:xfrm>
          <a:prstGeom prst="rect">
            <a:avLst/>
          </a:prstGeom>
          <a:solidFill>
            <a:srgbClr val="FFC107">
              <a:alpha val="5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2119461" y="2776072"/>
            <a:ext cx="28575" cy="965802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2333774" y="2990385"/>
            <a:ext cx="4476452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Bolsista PIBIC:</a:t>
            </a:r>
            <a:r>
              <a:rPr lang="en-US" sz="834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Melissa Aragão Leite</a:t>
            </a:r>
            <a:endParaRPr lang="en-US" sz="784" dirty="0"/>
          </a:p>
        </p:txBody>
      </p:sp>
      <p:sp>
        <p:nvSpPr>
          <p:cNvPr id="8" name="Text 5"/>
          <p:cNvSpPr/>
          <p:nvPr/>
        </p:nvSpPr>
        <p:spPr>
          <a:xfrm>
            <a:off x="2333774" y="3258973"/>
            <a:ext cx="4476452" cy="18286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1400"/>
              </a:lnSpc>
              <a:buNone/>
            </a:pPr>
            <a:r>
              <a:rPr lang="en-US" sz="784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Orientadora:</a:t>
            </a:r>
            <a:r>
              <a:rPr lang="en-US" sz="834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Prof.ª Me. Kadidja Oliveira</a:t>
            </a:r>
            <a:endParaRPr lang="en-US" sz="784" dirty="0"/>
          </a:p>
        </p:txBody>
      </p:sp>
      <p:sp>
        <p:nvSpPr>
          <p:cNvPr id="9" name="Text 6"/>
          <p:cNvSpPr/>
          <p:nvPr/>
        </p:nvSpPr>
        <p:spPr>
          <a:xfrm>
            <a:off x="428625" y="4793456"/>
            <a:ext cx="221319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XV Congresso de Iniciação Científica – UDF</a:t>
            </a:r>
            <a:endParaRPr lang="en-US" sz="683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8286750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kern="0" spc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cenário dos e-Sports e o desafio da inclusão</a:t>
            </a:r>
            <a:endParaRPr lang="en-US" sz="1808" dirty="0"/>
          </a:p>
        </p:txBody>
      </p:sp>
      <p:sp>
        <p:nvSpPr>
          <p:cNvPr id="4" name="Text 1"/>
          <p:cNvSpPr/>
          <p:nvPr/>
        </p:nvSpPr>
        <p:spPr>
          <a:xfrm>
            <a:off x="592931" y="1164431"/>
            <a:ext cx="8122444" cy="1821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Crescimento dos e-Sports</a:t>
            </a:r>
            <a:endParaRPr lang="en-US" sz="734" dirty="0"/>
          </a:p>
        </p:txBody>
      </p:sp>
      <p:sp>
        <p:nvSpPr>
          <p:cNvPr id="5" name="Text 2"/>
          <p:cNvSpPr/>
          <p:nvPr/>
        </p:nvSpPr>
        <p:spPr>
          <a:xfrm>
            <a:off x="592931" y="1414463"/>
            <a:ext cx="7372462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mercado global de esportes eletrônicos apresenta crescimento exponencial, com milhões de espectadores e alto potencial de profissionalização.</a:t>
            </a:r>
            <a:endParaRPr lang="en-US" sz="780" dirty="0"/>
          </a:p>
        </p:txBody>
      </p:sp>
      <p:sp>
        <p:nvSpPr>
          <p:cNvPr id="6" name="Text 3"/>
          <p:cNvSpPr/>
          <p:nvPr/>
        </p:nvSpPr>
        <p:spPr>
          <a:xfrm>
            <a:off x="592931" y="1755214"/>
            <a:ext cx="8122444" cy="1821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Barreiras Enfrentadas por Mulheres</a:t>
            </a:r>
            <a:endParaRPr lang="en-US" sz="734" dirty="0"/>
          </a:p>
        </p:txBody>
      </p:sp>
      <p:sp>
        <p:nvSpPr>
          <p:cNvPr id="7" name="Text 4"/>
          <p:cNvSpPr/>
          <p:nvPr/>
        </p:nvSpPr>
        <p:spPr>
          <a:xfrm>
            <a:off x="592931" y="2005245"/>
            <a:ext cx="8073275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Apesar do crescimento, o ambiente é frequentemente hostil, marcado por toxicidade, assédio e falta de representatividade, dificultando a participação feminina.</a:t>
            </a:r>
            <a:endParaRPr lang="en-US" sz="780" dirty="0"/>
          </a:p>
        </p:txBody>
      </p:sp>
      <p:sp>
        <p:nvSpPr>
          <p:cNvPr id="8" name="Text 5"/>
          <p:cNvSpPr/>
          <p:nvPr/>
        </p:nvSpPr>
        <p:spPr>
          <a:xfrm>
            <a:off x="592931" y="2345996"/>
            <a:ext cx="8122444" cy="18216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Origem da Pesquisa e do Projeto</a:t>
            </a:r>
            <a:endParaRPr lang="en-US" sz="734" dirty="0"/>
          </a:p>
        </p:txBody>
      </p:sp>
      <p:sp>
        <p:nvSpPr>
          <p:cNvPr id="9" name="Text 6"/>
          <p:cNvSpPr/>
          <p:nvPr/>
        </p:nvSpPr>
        <p:spPr>
          <a:xfrm>
            <a:off x="592931" y="2596028"/>
            <a:ext cx="7931934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780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projeto STRAVOX.GG nasceu de uma pesquisa com 237 respondentes para identificar as necessidades reais das mulheres gamers e criar um espaço seguro.</a:t>
            </a:r>
            <a:endParaRPr lang="en-US" sz="780" dirty="0"/>
          </a:p>
        </p:txBody>
      </p:sp>
      <p:sp>
        <p:nvSpPr>
          <p:cNvPr id="10" name="Shape 7"/>
          <p:cNvSpPr/>
          <p:nvPr/>
        </p:nvSpPr>
        <p:spPr>
          <a:xfrm>
            <a:off x="428625" y="3122516"/>
            <a:ext cx="8286750" cy="1279066"/>
          </a:xfrm>
          <a:prstGeom prst="rect">
            <a:avLst/>
          </a:prstGeom>
          <a:solidFill>
            <a:srgbClr val="4CAF50">
              <a:alpha val="1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428625" y="3122516"/>
            <a:ext cx="8286750" cy="21431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Shape 9"/>
          <p:cNvSpPr/>
          <p:nvPr/>
        </p:nvSpPr>
        <p:spPr>
          <a:xfrm>
            <a:off x="428625" y="3122516"/>
            <a:ext cx="35719" cy="1279066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678656" y="3372548"/>
            <a:ext cx="7786688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70%</a:t>
            </a:r>
            <a:endParaRPr lang="en-US" sz="2436" dirty="0"/>
          </a:p>
        </p:txBody>
      </p:sp>
      <p:sp>
        <p:nvSpPr>
          <p:cNvPr id="14" name="Text 11"/>
          <p:cNvSpPr/>
          <p:nvPr/>
        </p:nvSpPr>
        <p:spPr>
          <a:xfrm>
            <a:off x="678656" y="3938690"/>
            <a:ext cx="322278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600"/>
              </a:lnSpc>
              <a:buNone/>
            </a:pPr>
            <a:r>
              <a:rPr lang="en-US" sz="885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das jogadoras relatam experiências de exclusão</a:t>
            </a:r>
            <a:endParaRPr lang="en-US" sz="88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8286750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kern="0" spc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que é a STRAVOX.GG?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428625" y="1092994"/>
            <a:ext cx="8286750" cy="996525"/>
          </a:xfrm>
          <a:prstGeom prst="rect">
            <a:avLst/>
          </a:prstGeom>
          <a:solidFill>
            <a:srgbClr val="00BCD4">
              <a:alpha val="12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428625" y="1092994"/>
            <a:ext cx="8286750" cy="21431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428625" y="1092994"/>
            <a:ext cx="35719" cy="996525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07219" y="1271588"/>
            <a:ext cx="7929563" cy="15786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Objetivo Geral</a:t>
            </a:r>
            <a:endParaRPr lang="en-US" sz="634" dirty="0"/>
          </a:p>
        </p:txBody>
      </p:sp>
      <p:sp>
        <p:nvSpPr>
          <p:cNvPr id="8" name="Text 5"/>
          <p:cNvSpPr/>
          <p:nvPr/>
        </p:nvSpPr>
        <p:spPr>
          <a:xfrm>
            <a:off x="607219" y="1500885"/>
            <a:ext cx="7929563" cy="38860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834" dirty="0">
                <a:solidFill>
                  <a:srgbClr val="FFFFFF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Criar uma plataforma digital segura e inclusiva para mulheres nos e-Sports, promovendo a equidade e o empoderamento feminino no cenário de jogos competitivos.</a:t>
            </a:r>
            <a:endParaRPr lang="en-US" sz="834" dirty="0"/>
          </a:p>
        </p:txBody>
      </p:sp>
      <p:sp>
        <p:nvSpPr>
          <p:cNvPr id="9" name="Shape 6"/>
          <p:cNvSpPr/>
          <p:nvPr/>
        </p:nvSpPr>
        <p:spPr>
          <a:xfrm>
            <a:off x="428625" y="2389556"/>
            <a:ext cx="4054078" cy="777943"/>
          </a:xfrm>
          <a:prstGeom prst="rect">
            <a:avLst/>
          </a:prstGeom>
          <a:solidFill>
            <a:srgbClr val="FFC107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0" name="Shape 7"/>
          <p:cNvSpPr/>
          <p:nvPr/>
        </p:nvSpPr>
        <p:spPr>
          <a:xfrm>
            <a:off x="428625" y="2389556"/>
            <a:ext cx="4054078" cy="28575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Shape 8"/>
          <p:cNvSpPr/>
          <p:nvPr/>
        </p:nvSpPr>
        <p:spPr>
          <a:xfrm>
            <a:off x="428625" y="2389556"/>
            <a:ext cx="14288" cy="777943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Text 9"/>
          <p:cNvSpPr/>
          <p:nvPr/>
        </p:nvSpPr>
        <p:spPr>
          <a:xfrm>
            <a:off x="607219" y="2568150"/>
            <a:ext cx="3696891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Interfaces Acessíveis</a:t>
            </a:r>
            <a:endParaRPr lang="en-US" sz="734" dirty="0"/>
          </a:p>
        </p:txBody>
      </p:sp>
      <p:sp>
        <p:nvSpPr>
          <p:cNvPr id="13" name="Text 10"/>
          <p:cNvSpPr/>
          <p:nvPr/>
        </p:nvSpPr>
        <p:spPr>
          <a:xfrm>
            <a:off x="607219" y="2800322"/>
            <a:ext cx="3696891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Desenvolver um ambiente digital intuitivo e focado na experiência da usuária.</a:t>
            </a:r>
            <a:endParaRPr lang="en-US" sz="727" dirty="0"/>
          </a:p>
        </p:txBody>
      </p:sp>
      <p:sp>
        <p:nvSpPr>
          <p:cNvPr id="14" name="Shape 11"/>
          <p:cNvSpPr/>
          <p:nvPr/>
        </p:nvSpPr>
        <p:spPr>
          <a:xfrm>
            <a:off x="4661297" y="2389556"/>
            <a:ext cx="4054078" cy="777943"/>
          </a:xfrm>
          <a:prstGeom prst="rect">
            <a:avLst/>
          </a:prstGeom>
          <a:solidFill>
            <a:srgbClr val="00BCD4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Shape 12"/>
          <p:cNvSpPr/>
          <p:nvPr/>
        </p:nvSpPr>
        <p:spPr>
          <a:xfrm>
            <a:off x="4661297" y="2389556"/>
            <a:ext cx="4054078" cy="28575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6" name="Shape 13"/>
          <p:cNvSpPr/>
          <p:nvPr/>
        </p:nvSpPr>
        <p:spPr>
          <a:xfrm>
            <a:off x="4661297" y="2389556"/>
            <a:ext cx="14288" cy="777943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Text 14"/>
          <p:cNvSpPr/>
          <p:nvPr/>
        </p:nvSpPr>
        <p:spPr>
          <a:xfrm>
            <a:off x="4839891" y="2568150"/>
            <a:ext cx="3696891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Sistema de Denúncias</a:t>
            </a:r>
            <a:endParaRPr lang="en-US" sz="734" dirty="0"/>
          </a:p>
        </p:txBody>
      </p:sp>
      <p:sp>
        <p:nvSpPr>
          <p:cNvPr id="18" name="Text 15"/>
          <p:cNvSpPr/>
          <p:nvPr/>
        </p:nvSpPr>
        <p:spPr>
          <a:xfrm>
            <a:off x="4839891" y="2800322"/>
            <a:ext cx="3696891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Implementar mecanismos eficazes de combate ao preconceito e à toxicidade.</a:t>
            </a:r>
            <a:endParaRPr lang="en-US" sz="727" dirty="0"/>
          </a:p>
        </p:txBody>
      </p:sp>
      <p:sp>
        <p:nvSpPr>
          <p:cNvPr id="19" name="Shape 16"/>
          <p:cNvSpPr/>
          <p:nvPr/>
        </p:nvSpPr>
        <p:spPr>
          <a:xfrm>
            <a:off x="428625" y="3317518"/>
            <a:ext cx="4054078" cy="937952"/>
          </a:xfrm>
          <a:prstGeom prst="rect">
            <a:avLst/>
          </a:prstGeom>
          <a:solidFill>
            <a:srgbClr val="4CAF5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0" name="Shape 17"/>
          <p:cNvSpPr/>
          <p:nvPr/>
        </p:nvSpPr>
        <p:spPr>
          <a:xfrm>
            <a:off x="428625" y="3317518"/>
            <a:ext cx="4054078" cy="28575"/>
          </a:xfrm>
          <a:prstGeom prst="rect">
            <a:avLst/>
          </a:prstGeom>
          <a:solidFill>
            <a:srgbClr val="4CAF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1" name="Shape 18"/>
          <p:cNvSpPr/>
          <p:nvPr/>
        </p:nvSpPr>
        <p:spPr>
          <a:xfrm>
            <a:off x="428625" y="3317518"/>
            <a:ext cx="14288" cy="937952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2" name="Text 19"/>
          <p:cNvSpPr/>
          <p:nvPr/>
        </p:nvSpPr>
        <p:spPr>
          <a:xfrm>
            <a:off x="607219" y="3496112"/>
            <a:ext cx="3696891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4CAF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Visibilidade para Jogadoras</a:t>
            </a:r>
            <a:endParaRPr lang="en-US" sz="734" dirty="0"/>
          </a:p>
        </p:txBody>
      </p:sp>
      <p:sp>
        <p:nvSpPr>
          <p:cNvPr id="23" name="Text 20"/>
          <p:cNvSpPr/>
          <p:nvPr/>
        </p:nvSpPr>
        <p:spPr>
          <a:xfrm>
            <a:off x="607219" y="3728284"/>
            <a:ext cx="3696891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Oferecer ferramentas para networking, formação de equipes e divulgação de torneios femininos.</a:t>
            </a:r>
            <a:endParaRPr lang="en-US" sz="727" dirty="0"/>
          </a:p>
        </p:txBody>
      </p:sp>
      <p:sp>
        <p:nvSpPr>
          <p:cNvPr id="24" name="Shape 21"/>
          <p:cNvSpPr/>
          <p:nvPr/>
        </p:nvSpPr>
        <p:spPr>
          <a:xfrm>
            <a:off x="4661297" y="3317518"/>
            <a:ext cx="4054078" cy="937952"/>
          </a:xfrm>
          <a:prstGeom prst="rect">
            <a:avLst/>
          </a:prstGeom>
          <a:solidFill>
            <a:srgbClr val="FFC107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5" name="Shape 22"/>
          <p:cNvSpPr/>
          <p:nvPr/>
        </p:nvSpPr>
        <p:spPr>
          <a:xfrm>
            <a:off x="4661297" y="3317518"/>
            <a:ext cx="4054078" cy="28575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6" name="Shape 23"/>
          <p:cNvSpPr/>
          <p:nvPr/>
        </p:nvSpPr>
        <p:spPr>
          <a:xfrm>
            <a:off x="4661297" y="3317518"/>
            <a:ext cx="14288" cy="937952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7" name="Text 24"/>
          <p:cNvSpPr/>
          <p:nvPr/>
        </p:nvSpPr>
        <p:spPr>
          <a:xfrm>
            <a:off x="4839891" y="3496112"/>
            <a:ext cx="3696891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Equidade e Empoderamento</a:t>
            </a:r>
            <a:endParaRPr lang="en-US" sz="734" dirty="0"/>
          </a:p>
        </p:txBody>
      </p:sp>
      <p:sp>
        <p:nvSpPr>
          <p:cNvPr id="28" name="Text 25"/>
          <p:cNvSpPr/>
          <p:nvPr/>
        </p:nvSpPr>
        <p:spPr>
          <a:xfrm>
            <a:off x="4839891" y="3728284"/>
            <a:ext cx="3696891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Fortalecer a presença feminina, combatendo a exclusão e promovendo a representatividade.</a:t>
            </a:r>
            <a:endParaRPr lang="en-US" sz="727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39174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357188"/>
            <a:ext cx="8429625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kern="0" spc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Como a plataforma está sendo construída</a:t>
            </a:r>
            <a:endParaRPr lang="en-US" sz="1808" dirty="0"/>
          </a:p>
        </p:txBody>
      </p:sp>
      <p:sp>
        <p:nvSpPr>
          <p:cNvPr id="4" name="Text 1"/>
          <p:cNvSpPr/>
          <p:nvPr/>
        </p:nvSpPr>
        <p:spPr>
          <a:xfrm>
            <a:off x="357188" y="971550"/>
            <a:ext cx="4114800" cy="226814"/>
          </a:xfrm>
          <a:prstGeom prst="rect">
            <a:avLst/>
          </a:prstGeom>
          <a:noFill/>
          <a:ln/>
        </p:spPr>
        <p:txBody>
          <a:bodyPr wrap="square" lIns="0" tIns="0" rIns="0" bIns="68072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Tecnologias</a:t>
            </a:r>
            <a:endParaRPr lang="en-US" sz="784" dirty="0"/>
          </a:p>
        </p:txBody>
      </p:sp>
      <p:sp>
        <p:nvSpPr>
          <p:cNvPr id="5" name="Text 2"/>
          <p:cNvSpPr/>
          <p:nvPr/>
        </p:nvSpPr>
        <p:spPr>
          <a:xfrm>
            <a:off x="357188" y="1312664"/>
            <a:ext cx="4114800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5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Frontend</a:t>
            </a:r>
            <a:endParaRPr lang="en-US" sz="534" dirty="0"/>
          </a:p>
        </p:txBody>
      </p:sp>
      <p:sp>
        <p:nvSpPr>
          <p:cNvPr id="6" name="Text 3"/>
          <p:cNvSpPr/>
          <p:nvPr/>
        </p:nvSpPr>
        <p:spPr>
          <a:xfrm>
            <a:off x="442913" y="1476970"/>
            <a:ext cx="4029075" cy="139303"/>
          </a:xfrm>
          <a:prstGeom prst="rect">
            <a:avLst/>
          </a:prstGeom>
          <a:noFill/>
          <a:ln/>
        </p:spPr>
        <p:txBody>
          <a:bodyPr wrap="none" lIns="102108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HTML5</a:t>
            </a:r>
            <a:endParaRPr lang="en-US" sz="674" dirty="0"/>
          </a:p>
        </p:txBody>
      </p:sp>
      <p:sp>
        <p:nvSpPr>
          <p:cNvPr id="7" name="Text 4"/>
          <p:cNvSpPr/>
          <p:nvPr/>
        </p:nvSpPr>
        <p:spPr>
          <a:xfrm>
            <a:off x="442913" y="1659136"/>
            <a:ext cx="4029075" cy="139303"/>
          </a:xfrm>
          <a:prstGeom prst="rect">
            <a:avLst/>
          </a:prstGeom>
          <a:noFill/>
          <a:ln/>
        </p:spPr>
        <p:txBody>
          <a:bodyPr wrap="none" lIns="102108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CSS3</a:t>
            </a:r>
            <a:endParaRPr lang="en-US" sz="674" dirty="0"/>
          </a:p>
        </p:txBody>
      </p:sp>
      <p:sp>
        <p:nvSpPr>
          <p:cNvPr id="8" name="Text 5"/>
          <p:cNvSpPr/>
          <p:nvPr/>
        </p:nvSpPr>
        <p:spPr>
          <a:xfrm>
            <a:off x="442913" y="1841302"/>
            <a:ext cx="4029075" cy="139303"/>
          </a:xfrm>
          <a:prstGeom prst="rect">
            <a:avLst/>
          </a:prstGeom>
          <a:noFill/>
          <a:ln/>
        </p:spPr>
        <p:txBody>
          <a:bodyPr wrap="none" lIns="102108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JavaScript</a:t>
            </a:r>
            <a:endParaRPr lang="en-US" sz="674" dirty="0"/>
          </a:p>
        </p:txBody>
      </p:sp>
      <p:sp>
        <p:nvSpPr>
          <p:cNvPr id="9" name="Text 6"/>
          <p:cNvSpPr/>
          <p:nvPr/>
        </p:nvSpPr>
        <p:spPr>
          <a:xfrm>
            <a:off x="442913" y="1476970"/>
            <a:ext cx="5000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83" dirty="0"/>
          </a:p>
        </p:txBody>
      </p:sp>
      <p:sp>
        <p:nvSpPr>
          <p:cNvPr id="10" name="Text 7"/>
          <p:cNvSpPr/>
          <p:nvPr/>
        </p:nvSpPr>
        <p:spPr>
          <a:xfrm>
            <a:off x="442913" y="1659136"/>
            <a:ext cx="5000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83" dirty="0"/>
          </a:p>
        </p:txBody>
      </p:sp>
      <p:sp>
        <p:nvSpPr>
          <p:cNvPr id="11" name="Text 8"/>
          <p:cNvSpPr/>
          <p:nvPr/>
        </p:nvSpPr>
        <p:spPr>
          <a:xfrm>
            <a:off x="442913" y="1841302"/>
            <a:ext cx="5000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83" dirty="0"/>
          </a:p>
        </p:txBody>
      </p:sp>
      <p:sp>
        <p:nvSpPr>
          <p:cNvPr id="12" name="Text 9"/>
          <p:cNvSpPr/>
          <p:nvPr/>
        </p:nvSpPr>
        <p:spPr>
          <a:xfrm>
            <a:off x="357188" y="2109192"/>
            <a:ext cx="4114800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5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Backend</a:t>
            </a:r>
            <a:endParaRPr lang="en-US" sz="534" dirty="0"/>
          </a:p>
        </p:txBody>
      </p:sp>
      <p:sp>
        <p:nvSpPr>
          <p:cNvPr id="13" name="Text 10"/>
          <p:cNvSpPr/>
          <p:nvPr/>
        </p:nvSpPr>
        <p:spPr>
          <a:xfrm>
            <a:off x="442913" y="2273498"/>
            <a:ext cx="4029075" cy="139303"/>
          </a:xfrm>
          <a:prstGeom prst="rect">
            <a:avLst/>
          </a:prstGeom>
          <a:noFill/>
          <a:ln/>
        </p:spPr>
        <p:txBody>
          <a:bodyPr wrap="none" lIns="102108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Java com Spring Boot</a:t>
            </a:r>
            <a:endParaRPr lang="en-US" sz="674" dirty="0"/>
          </a:p>
        </p:txBody>
      </p:sp>
      <p:sp>
        <p:nvSpPr>
          <p:cNvPr id="14" name="Text 11"/>
          <p:cNvSpPr/>
          <p:nvPr/>
        </p:nvSpPr>
        <p:spPr>
          <a:xfrm>
            <a:off x="442913" y="2273498"/>
            <a:ext cx="5000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83" dirty="0"/>
          </a:p>
        </p:txBody>
      </p:sp>
      <p:sp>
        <p:nvSpPr>
          <p:cNvPr id="15" name="Text 12"/>
          <p:cNvSpPr/>
          <p:nvPr/>
        </p:nvSpPr>
        <p:spPr>
          <a:xfrm>
            <a:off x="357188" y="2541389"/>
            <a:ext cx="4114800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5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Banco de Dados</a:t>
            </a:r>
            <a:endParaRPr lang="en-US" sz="534" dirty="0"/>
          </a:p>
        </p:txBody>
      </p:sp>
      <p:sp>
        <p:nvSpPr>
          <p:cNvPr id="16" name="Text 13"/>
          <p:cNvSpPr/>
          <p:nvPr/>
        </p:nvSpPr>
        <p:spPr>
          <a:xfrm>
            <a:off x="442913" y="2705695"/>
            <a:ext cx="4029075" cy="139303"/>
          </a:xfrm>
          <a:prstGeom prst="rect">
            <a:avLst/>
          </a:prstGeom>
          <a:noFill/>
          <a:ln/>
        </p:spPr>
        <p:txBody>
          <a:bodyPr wrap="none" lIns="102108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MySQL</a:t>
            </a:r>
            <a:endParaRPr lang="en-US" sz="674" dirty="0"/>
          </a:p>
        </p:txBody>
      </p:sp>
      <p:sp>
        <p:nvSpPr>
          <p:cNvPr id="17" name="Text 14"/>
          <p:cNvSpPr/>
          <p:nvPr/>
        </p:nvSpPr>
        <p:spPr>
          <a:xfrm>
            <a:off x="442913" y="2887861"/>
            <a:ext cx="4029075" cy="139303"/>
          </a:xfrm>
          <a:prstGeom prst="rect">
            <a:avLst/>
          </a:prstGeom>
          <a:noFill/>
          <a:ln/>
        </p:spPr>
        <p:txBody>
          <a:bodyPr wrap="none" lIns="102108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JPA/Hibernate</a:t>
            </a:r>
            <a:endParaRPr lang="en-US" sz="674" dirty="0"/>
          </a:p>
        </p:txBody>
      </p:sp>
      <p:sp>
        <p:nvSpPr>
          <p:cNvPr id="18" name="Text 15"/>
          <p:cNvSpPr/>
          <p:nvPr/>
        </p:nvSpPr>
        <p:spPr>
          <a:xfrm>
            <a:off x="442913" y="2705695"/>
            <a:ext cx="5000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83" dirty="0"/>
          </a:p>
        </p:txBody>
      </p:sp>
      <p:sp>
        <p:nvSpPr>
          <p:cNvPr id="19" name="Text 16"/>
          <p:cNvSpPr/>
          <p:nvPr/>
        </p:nvSpPr>
        <p:spPr>
          <a:xfrm>
            <a:off x="442913" y="2887861"/>
            <a:ext cx="5000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83" dirty="0"/>
          </a:p>
        </p:txBody>
      </p:sp>
      <p:sp>
        <p:nvSpPr>
          <p:cNvPr id="20" name="Text 17"/>
          <p:cNvSpPr/>
          <p:nvPr/>
        </p:nvSpPr>
        <p:spPr>
          <a:xfrm>
            <a:off x="357188" y="3155752"/>
            <a:ext cx="4114800" cy="10715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700"/>
              </a:lnSpc>
              <a:buNone/>
            </a:pPr>
            <a:r>
              <a:rPr lang="en-US" sz="5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Controle de Versão</a:t>
            </a:r>
            <a:endParaRPr lang="en-US" sz="534" dirty="0"/>
          </a:p>
        </p:txBody>
      </p:sp>
      <p:sp>
        <p:nvSpPr>
          <p:cNvPr id="21" name="Text 18"/>
          <p:cNvSpPr/>
          <p:nvPr/>
        </p:nvSpPr>
        <p:spPr>
          <a:xfrm>
            <a:off x="442913" y="3320058"/>
            <a:ext cx="4029075" cy="139303"/>
          </a:xfrm>
          <a:prstGeom prst="rect">
            <a:avLst/>
          </a:prstGeom>
          <a:noFill/>
          <a:ln/>
        </p:spPr>
        <p:txBody>
          <a:bodyPr wrap="none" lIns="102108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Git e GitHub</a:t>
            </a:r>
            <a:endParaRPr lang="en-US" sz="674" dirty="0"/>
          </a:p>
        </p:txBody>
      </p:sp>
      <p:sp>
        <p:nvSpPr>
          <p:cNvPr id="22" name="Text 19"/>
          <p:cNvSpPr/>
          <p:nvPr/>
        </p:nvSpPr>
        <p:spPr>
          <a:xfrm>
            <a:off x="442913" y="3320058"/>
            <a:ext cx="5000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83" dirty="0"/>
          </a:p>
        </p:txBody>
      </p:sp>
      <p:sp>
        <p:nvSpPr>
          <p:cNvPr id="23" name="Text 20"/>
          <p:cNvSpPr/>
          <p:nvPr/>
        </p:nvSpPr>
        <p:spPr>
          <a:xfrm>
            <a:off x="4672013" y="971550"/>
            <a:ext cx="4114800" cy="226814"/>
          </a:xfrm>
          <a:prstGeom prst="rect">
            <a:avLst/>
          </a:prstGeom>
          <a:noFill/>
          <a:ln/>
        </p:spPr>
        <p:txBody>
          <a:bodyPr wrap="square" lIns="0" tIns="0" rIns="0" bIns="68072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Ferramentas de Design</a:t>
            </a:r>
            <a:endParaRPr lang="en-US" sz="784" dirty="0"/>
          </a:p>
        </p:txBody>
      </p:sp>
      <p:sp>
        <p:nvSpPr>
          <p:cNvPr id="24" name="Shape 21"/>
          <p:cNvSpPr/>
          <p:nvPr/>
        </p:nvSpPr>
        <p:spPr>
          <a:xfrm>
            <a:off x="4672013" y="1312664"/>
            <a:ext cx="4114800" cy="467916"/>
          </a:xfrm>
          <a:prstGeom prst="rect">
            <a:avLst/>
          </a:prstGeom>
          <a:solidFill>
            <a:srgbClr val="00BCD4">
              <a:alpha val="1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5" name="Shape 22"/>
          <p:cNvSpPr/>
          <p:nvPr/>
        </p:nvSpPr>
        <p:spPr>
          <a:xfrm>
            <a:off x="4672013" y="1312664"/>
            <a:ext cx="21431" cy="467916"/>
          </a:xfrm>
          <a:prstGeom prst="rect">
            <a:avLst/>
          </a:prstGeom>
          <a:solidFill>
            <a:srgbClr val="4CAF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6" name="Text 23"/>
          <p:cNvSpPr/>
          <p:nvPr/>
        </p:nvSpPr>
        <p:spPr>
          <a:xfrm>
            <a:off x="4757738" y="1398389"/>
            <a:ext cx="3943350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Adobe Photoshop</a:t>
            </a:r>
            <a:endParaRPr lang="en-US" sz="584" dirty="0"/>
          </a:p>
        </p:txBody>
      </p:sp>
      <p:sp>
        <p:nvSpPr>
          <p:cNvPr id="27" name="Text 24"/>
          <p:cNvSpPr/>
          <p:nvPr/>
        </p:nvSpPr>
        <p:spPr>
          <a:xfrm>
            <a:off x="4757738" y="1560909"/>
            <a:ext cx="185684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Prototipagem visual e design de interfaces</a:t>
            </a:r>
            <a:endParaRPr lang="en-US" sz="674" dirty="0"/>
          </a:p>
        </p:txBody>
      </p:sp>
      <p:sp>
        <p:nvSpPr>
          <p:cNvPr id="28" name="Shape 25"/>
          <p:cNvSpPr/>
          <p:nvPr/>
        </p:nvSpPr>
        <p:spPr>
          <a:xfrm>
            <a:off x="4672013" y="1880592"/>
            <a:ext cx="4114800" cy="467916"/>
          </a:xfrm>
          <a:prstGeom prst="rect">
            <a:avLst/>
          </a:prstGeom>
          <a:solidFill>
            <a:srgbClr val="00BCD4">
              <a:alpha val="10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9" name="Shape 26"/>
          <p:cNvSpPr/>
          <p:nvPr/>
        </p:nvSpPr>
        <p:spPr>
          <a:xfrm>
            <a:off x="4672013" y="1880592"/>
            <a:ext cx="21431" cy="467916"/>
          </a:xfrm>
          <a:prstGeom prst="rect">
            <a:avLst/>
          </a:prstGeom>
          <a:solidFill>
            <a:srgbClr val="4CAF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0" name="Text 27"/>
          <p:cNvSpPr/>
          <p:nvPr/>
        </p:nvSpPr>
        <p:spPr>
          <a:xfrm>
            <a:off x="4757738" y="1966317"/>
            <a:ext cx="3943350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Figma</a:t>
            </a:r>
            <a:endParaRPr lang="en-US" sz="584" dirty="0"/>
          </a:p>
        </p:txBody>
      </p:sp>
      <p:sp>
        <p:nvSpPr>
          <p:cNvPr id="31" name="Text 28"/>
          <p:cNvSpPr/>
          <p:nvPr/>
        </p:nvSpPr>
        <p:spPr>
          <a:xfrm>
            <a:off x="4757738" y="2128838"/>
            <a:ext cx="2006808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Design colaborativo e prototipagem interativa</a:t>
            </a:r>
            <a:endParaRPr lang="en-US" sz="674" dirty="0"/>
          </a:p>
        </p:txBody>
      </p:sp>
      <p:sp>
        <p:nvSpPr>
          <p:cNvPr id="32" name="Shape 29"/>
          <p:cNvSpPr/>
          <p:nvPr/>
        </p:nvSpPr>
        <p:spPr>
          <a:xfrm>
            <a:off x="357188" y="3766542"/>
            <a:ext cx="8429625" cy="1268016"/>
          </a:xfrm>
          <a:prstGeom prst="rect">
            <a:avLst/>
          </a:prstGeom>
          <a:solidFill>
            <a:srgbClr val="4CAF5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3" name="Shape 30"/>
          <p:cNvSpPr/>
          <p:nvPr/>
        </p:nvSpPr>
        <p:spPr>
          <a:xfrm>
            <a:off x="357188" y="3766542"/>
            <a:ext cx="8429625" cy="21431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4" name="Shape 31"/>
          <p:cNvSpPr/>
          <p:nvPr/>
        </p:nvSpPr>
        <p:spPr>
          <a:xfrm>
            <a:off x="357188" y="3766542"/>
            <a:ext cx="21431" cy="1268016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35" name="Text 32"/>
          <p:cNvSpPr/>
          <p:nvPr/>
        </p:nvSpPr>
        <p:spPr>
          <a:xfrm>
            <a:off x="500063" y="3909417"/>
            <a:ext cx="8143875" cy="14644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7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Metodologia de Desenvolvimento</a:t>
            </a:r>
            <a:endParaRPr lang="en-US" sz="734" dirty="0"/>
          </a:p>
        </p:txBody>
      </p:sp>
      <p:sp>
        <p:nvSpPr>
          <p:cNvPr id="36" name="Text 33"/>
          <p:cNvSpPr/>
          <p:nvPr/>
        </p:nvSpPr>
        <p:spPr>
          <a:xfrm>
            <a:off x="500063" y="4141589"/>
            <a:ext cx="8143875" cy="139303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Modularização em camadas: Controller, Service e Repository</a:t>
            </a:r>
            <a:endParaRPr lang="en-US" sz="674" dirty="0"/>
          </a:p>
        </p:txBody>
      </p:sp>
      <p:sp>
        <p:nvSpPr>
          <p:cNvPr id="37" name="Text 34"/>
          <p:cNvSpPr/>
          <p:nvPr/>
        </p:nvSpPr>
        <p:spPr>
          <a:xfrm>
            <a:off x="500063" y="4338042"/>
            <a:ext cx="8143875" cy="139303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Comunicação com banco de dados via JPA/Hibernate</a:t>
            </a:r>
            <a:endParaRPr lang="en-US" sz="674" dirty="0"/>
          </a:p>
        </p:txBody>
      </p:sp>
      <p:sp>
        <p:nvSpPr>
          <p:cNvPr id="38" name="Text 35"/>
          <p:cNvSpPr/>
          <p:nvPr/>
        </p:nvSpPr>
        <p:spPr>
          <a:xfrm>
            <a:off x="500063" y="4534495"/>
            <a:ext cx="8143875" cy="139303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Implementação de funcionalidades baseada em dados da pesquisa com usuárias</a:t>
            </a:r>
            <a:endParaRPr lang="en-US" sz="674" dirty="0"/>
          </a:p>
        </p:txBody>
      </p:sp>
      <p:sp>
        <p:nvSpPr>
          <p:cNvPr id="39" name="Text 36"/>
          <p:cNvSpPr/>
          <p:nvPr/>
        </p:nvSpPr>
        <p:spPr>
          <a:xfrm>
            <a:off x="500063" y="4730948"/>
            <a:ext cx="8143875" cy="139303"/>
          </a:xfrm>
          <a:prstGeom prst="rect">
            <a:avLst/>
          </a:prstGeom>
          <a:noFill/>
          <a:ln/>
        </p:spPr>
        <p:txBody>
          <a:bodyPr wrap="none" lIns="153035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Frontend acoplado ao backend inicialmente como projeto monolítico</a:t>
            </a:r>
            <a:endParaRPr lang="en-US" sz="674" dirty="0"/>
          </a:p>
        </p:txBody>
      </p:sp>
      <p:sp>
        <p:nvSpPr>
          <p:cNvPr id="40" name="Text 37"/>
          <p:cNvSpPr/>
          <p:nvPr/>
        </p:nvSpPr>
        <p:spPr>
          <a:xfrm>
            <a:off x="500063" y="4141589"/>
            <a:ext cx="5000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83" dirty="0"/>
          </a:p>
        </p:txBody>
      </p:sp>
      <p:sp>
        <p:nvSpPr>
          <p:cNvPr id="41" name="Text 38"/>
          <p:cNvSpPr/>
          <p:nvPr/>
        </p:nvSpPr>
        <p:spPr>
          <a:xfrm>
            <a:off x="500063" y="4338042"/>
            <a:ext cx="5000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83" dirty="0"/>
          </a:p>
        </p:txBody>
      </p:sp>
      <p:sp>
        <p:nvSpPr>
          <p:cNvPr id="42" name="Text 39"/>
          <p:cNvSpPr/>
          <p:nvPr/>
        </p:nvSpPr>
        <p:spPr>
          <a:xfrm>
            <a:off x="500063" y="4534495"/>
            <a:ext cx="5000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83" dirty="0"/>
          </a:p>
        </p:txBody>
      </p:sp>
      <p:sp>
        <p:nvSpPr>
          <p:cNvPr id="43" name="Text 40"/>
          <p:cNvSpPr/>
          <p:nvPr/>
        </p:nvSpPr>
        <p:spPr>
          <a:xfrm>
            <a:off x="500063" y="4730948"/>
            <a:ext cx="50006" cy="15001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▸</a:t>
            </a:r>
            <a:endParaRPr lang="en-US" sz="683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74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357188"/>
            <a:ext cx="8429625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kern="0" spc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Protótipos visuais da STRAVOX.GG</a:t>
            </a:r>
            <a:endParaRPr lang="en-US" sz="1808" dirty="0"/>
          </a:p>
        </p:txBody>
      </p:sp>
      <p:sp>
        <p:nvSpPr>
          <p:cNvPr id="5" name="Text 1"/>
          <p:cNvSpPr/>
          <p:nvPr/>
        </p:nvSpPr>
        <p:spPr>
          <a:xfrm>
            <a:off x="1194629" y="2628900"/>
            <a:ext cx="224420" cy="10791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Incial</a:t>
            </a:r>
            <a:endParaRPr lang="en-US" sz="634" dirty="0"/>
          </a:p>
        </p:txBody>
      </p:sp>
      <p:sp>
        <p:nvSpPr>
          <p:cNvPr id="7" name="Text 2"/>
          <p:cNvSpPr/>
          <p:nvPr/>
        </p:nvSpPr>
        <p:spPr>
          <a:xfrm>
            <a:off x="2323531" y="2628900"/>
            <a:ext cx="363882" cy="107915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3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Cadastro</a:t>
            </a:r>
            <a:endParaRPr lang="en-US" sz="634" dirty="0"/>
          </a:p>
        </p:txBody>
      </p:sp>
      <p:sp>
        <p:nvSpPr>
          <p:cNvPr id="9" name="Text 3"/>
          <p:cNvSpPr/>
          <p:nvPr/>
        </p:nvSpPr>
        <p:spPr>
          <a:xfrm>
            <a:off x="7424696" y="2628900"/>
            <a:ext cx="65" cy="10804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endParaRPr lang="en-US" sz="634" dirty="0"/>
          </a:p>
        </p:txBody>
      </p:sp>
      <p:sp>
        <p:nvSpPr>
          <p:cNvPr id="11" name="Text 4"/>
          <p:cNvSpPr/>
          <p:nvPr/>
        </p:nvSpPr>
        <p:spPr>
          <a:xfrm>
            <a:off x="1719226" y="4541639"/>
            <a:ext cx="64" cy="10804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endParaRPr lang="en-US" sz="634" dirty="0"/>
          </a:p>
        </p:txBody>
      </p:sp>
      <p:sp>
        <p:nvSpPr>
          <p:cNvPr id="13" name="Text 5"/>
          <p:cNvSpPr/>
          <p:nvPr/>
        </p:nvSpPr>
        <p:spPr>
          <a:xfrm>
            <a:off x="4571954" y="4541639"/>
            <a:ext cx="64" cy="10804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endParaRPr lang="en-US" sz="634" dirty="0"/>
          </a:p>
        </p:txBody>
      </p:sp>
      <p:sp>
        <p:nvSpPr>
          <p:cNvPr id="15" name="Text 6"/>
          <p:cNvSpPr/>
          <p:nvPr/>
        </p:nvSpPr>
        <p:spPr>
          <a:xfrm>
            <a:off x="7424696" y="4541639"/>
            <a:ext cx="65" cy="108043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endParaRPr lang="en-US" sz="634" dirty="0"/>
          </a:p>
        </p:txBody>
      </p:sp>
      <p:pic>
        <p:nvPicPr>
          <p:cNvPr id="17" name="Imagem 16" descr="Tela de celular com texto preto sobre fundo branco&#10;&#10;O conteúdo gerado por IA pode estar incorreto.">
            <a:extLst>
              <a:ext uri="{FF2B5EF4-FFF2-40B4-BE49-F238E27FC236}">
                <a16:creationId xmlns:a16="http://schemas.microsoft.com/office/drawing/2014/main" id="{B46D48DE-DD5E-F626-465D-25B3C1F3FA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0844" y="726033"/>
            <a:ext cx="1049257" cy="1865345"/>
          </a:xfrm>
          <a:prstGeom prst="rect">
            <a:avLst/>
          </a:prstGeom>
        </p:spPr>
      </p:pic>
      <p:pic>
        <p:nvPicPr>
          <p:cNvPr id="19" name="Imagem 18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6C2DCA63-AD37-F6DE-55AC-B348D02376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6885" y="726033"/>
            <a:ext cx="1046264" cy="1906556"/>
          </a:xfrm>
          <a:prstGeom prst="rect">
            <a:avLst/>
          </a:prstGeom>
        </p:spPr>
      </p:pic>
      <p:pic>
        <p:nvPicPr>
          <p:cNvPr id="21" name="Imagem 20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4011A1BC-3878-7DCC-BE80-73F4733BE9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91835" y="2759607"/>
            <a:ext cx="1046264" cy="1917201"/>
          </a:xfrm>
          <a:prstGeom prst="rect">
            <a:avLst/>
          </a:prstGeom>
        </p:spPr>
      </p:pic>
      <p:pic>
        <p:nvPicPr>
          <p:cNvPr id="23" name="Imagem 22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F638F6AE-917E-561C-CDCF-1FC9A1B5B5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82966" y="2786731"/>
            <a:ext cx="1046199" cy="1917202"/>
          </a:xfrm>
          <a:prstGeom prst="rect">
            <a:avLst/>
          </a:prstGeom>
        </p:spPr>
      </p:pic>
      <p:pic>
        <p:nvPicPr>
          <p:cNvPr id="25" name="Imagem 24" descr="Placa azul com letras brancas em fundo preto&#10;&#10;O conteúdo gerado por IA pode estar incorreto.">
            <a:extLst>
              <a:ext uri="{FF2B5EF4-FFF2-40B4-BE49-F238E27FC236}">
                <a16:creationId xmlns:a16="http://schemas.microsoft.com/office/drawing/2014/main" id="{2AF85376-981B-CE08-4A85-23C2DDBAC1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00704" y="2759606"/>
            <a:ext cx="1046264" cy="1917202"/>
          </a:xfrm>
          <a:prstGeom prst="rect">
            <a:avLst/>
          </a:prstGeom>
        </p:spPr>
      </p:pic>
      <p:pic>
        <p:nvPicPr>
          <p:cNvPr id="29" name="Imagem 28" descr="Tela de celular com texto preto sobre fundo branco&#10;&#10;O conteúdo gerado por IA pode estar incorreto.">
            <a:extLst>
              <a:ext uri="{FF2B5EF4-FFF2-40B4-BE49-F238E27FC236}">
                <a16:creationId xmlns:a16="http://schemas.microsoft.com/office/drawing/2014/main" id="{57EC502C-AB14-97CD-AA49-ABFADCA7C7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76044" y="726033"/>
            <a:ext cx="1046264" cy="1898402"/>
          </a:xfrm>
          <a:prstGeom prst="rect">
            <a:avLst/>
          </a:prstGeom>
        </p:spPr>
      </p:pic>
      <p:pic>
        <p:nvPicPr>
          <p:cNvPr id="31" name="Imagem 30" descr="Linha do tempo&#10;&#10;O conteúdo gerado por IA pode estar incorreto.">
            <a:extLst>
              <a:ext uri="{FF2B5EF4-FFF2-40B4-BE49-F238E27FC236}">
                <a16:creationId xmlns:a16="http://schemas.microsoft.com/office/drawing/2014/main" id="{7F65775F-20B4-E7C3-A796-CA6C15FE6AA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68251" y="729722"/>
            <a:ext cx="1046264" cy="1902867"/>
          </a:xfrm>
          <a:prstGeom prst="rect">
            <a:avLst/>
          </a:prstGeom>
        </p:spPr>
      </p:pic>
      <p:pic>
        <p:nvPicPr>
          <p:cNvPr id="33" name="Imagem 32" descr="Tela de celular com aplicativo aberto&#10;&#10;O conteúdo gerado por IA pode estar incorreto.">
            <a:extLst>
              <a:ext uri="{FF2B5EF4-FFF2-40B4-BE49-F238E27FC236}">
                <a16:creationId xmlns:a16="http://schemas.microsoft.com/office/drawing/2014/main" id="{D8F834A9-5431-A099-099D-4B055953E19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65519" y="718957"/>
            <a:ext cx="1046264" cy="1905477"/>
          </a:xfrm>
          <a:prstGeom prst="rect">
            <a:avLst/>
          </a:prstGeom>
        </p:spPr>
      </p:pic>
      <p:pic>
        <p:nvPicPr>
          <p:cNvPr id="35" name="Imagem 34" descr="Texto&#10;&#10;O conteúdo gerado por IA pode estar incorreto.">
            <a:extLst>
              <a:ext uri="{FF2B5EF4-FFF2-40B4-BE49-F238E27FC236}">
                <a16:creationId xmlns:a16="http://schemas.microsoft.com/office/drawing/2014/main" id="{2235C702-2B2D-C7D2-2438-7DAF7E08EFE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82210" y="726033"/>
            <a:ext cx="1049257" cy="1865345"/>
          </a:xfrm>
          <a:prstGeom prst="rect">
            <a:avLst/>
          </a:prstGeom>
        </p:spPr>
      </p:pic>
      <p:sp>
        <p:nvSpPr>
          <p:cNvPr id="37" name="CaixaDeTexto 36">
            <a:extLst>
              <a:ext uri="{FF2B5EF4-FFF2-40B4-BE49-F238E27FC236}">
                <a16:creationId xmlns:a16="http://schemas.microsoft.com/office/drawing/2014/main" id="{2FBD81E5-4550-927F-C498-FFFD5432ACEA}"/>
              </a:ext>
            </a:extLst>
          </p:cNvPr>
          <p:cNvSpPr txBox="1"/>
          <p:nvPr/>
        </p:nvSpPr>
        <p:spPr>
          <a:xfrm>
            <a:off x="3371914" y="2578982"/>
            <a:ext cx="660610" cy="2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30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Login</a:t>
            </a:r>
            <a:endParaRPr lang="en-US" sz="630" dirty="0"/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D1163A42-69D9-2251-868D-D8650F999282}"/>
              </a:ext>
            </a:extLst>
          </p:cNvPr>
          <p:cNvSpPr txBox="1"/>
          <p:nvPr/>
        </p:nvSpPr>
        <p:spPr>
          <a:xfrm>
            <a:off x="4522325" y="2591378"/>
            <a:ext cx="752818" cy="2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30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Menu Lateral</a:t>
            </a:r>
            <a:endParaRPr lang="en-US" sz="630" dirty="0"/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B392BCD8-047E-63BA-00B6-B42EE010CE1E}"/>
              </a:ext>
            </a:extLst>
          </p:cNvPr>
          <p:cNvSpPr txBox="1"/>
          <p:nvPr/>
        </p:nvSpPr>
        <p:spPr>
          <a:xfrm>
            <a:off x="6893632" y="2591377"/>
            <a:ext cx="784225" cy="2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30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Usuário</a:t>
            </a:r>
            <a:endParaRPr lang="en-US" sz="630" dirty="0"/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D85B2CD0-5543-D7C6-EA9B-0CE6D5790900}"/>
              </a:ext>
            </a:extLst>
          </p:cNvPr>
          <p:cNvSpPr txBox="1"/>
          <p:nvPr/>
        </p:nvSpPr>
        <p:spPr>
          <a:xfrm>
            <a:off x="2856665" y="4676808"/>
            <a:ext cx="534343" cy="2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30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Eventos</a:t>
            </a:r>
            <a:endParaRPr lang="en-US" sz="630" dirty="0"/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E697E490-DDD7-53F7-AC83-A674D4F86F18}"/>
              </a:ext>
            </a:extLst>
          </p:cNvPr>
          <p:cNvSpPr txBox="1"/>
          <p:nvPr/>
        </p:nvSpPr>
        <p:spPr>
          <a:xfrm>
            <a:off x="5253025" y="4676808"/>
            <a:ext cx="506080" cy="2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30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Equipes</a:t>
            </a:r>
            <a:endParaRPr lang="en-US" sz="630" dirty="0"/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E24271C0-8F24-57CE-0E30-8C6CC9FBD2CC}"/>
              </a:ext>
            </a:extLst>
          </p:cNvPr>
          <p:cNvSpPr txBox="1"/>
          <p:nvPr/>
        </p:nvSpPr>
        <p:spPr>
          <a:xfrm>
            <a:off x="5900072" y="2591378"/>
            <a:ext cx="392112" cy="207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30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Chat</a:t>
            </a:r>
            <a:endParaRPr lang="en-US" sz="630" dirty="0"/>
          </a:p>
        </p:txBody>
      </p: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56AC0620-E36E-21A0-B3E8-16BEDB39E0FA}"/>
              </a:ext>
            </a:extLst>
          </p:cNvPr>
          <p:cNvSpPr txBox="1"/>
          <p:nvPr/>
        </p:nvSpPr>
        <p:spPr>
          <a:xfrm>
            <a:off x="3965090" y="4680654"/>
            <a:ext cx="699754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lnSpc>
                <a:spcPts val="900"/>
              </a:lnSpc>
              <a:buNone/>
            </a:pPr>
            <a:r>
              <a:rPr lang="en-US" sz="630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Comentários</a:t>
            </a:r>
            <a:endParaRPr lang="en-US" sz="63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188" y="357188"/>
            <a:ext cx="4107656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kern="0" spc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Impacto e próximos passos</a:t>
            </a:r>
            <a:endParaRPr lang="en-US" sz="1808" dirty="0"/>
          </a:p>
        </p:txBody>
      </p:sp>
      <p:sp>
        <p:nvSpPr>
          <p:cNvPr id="4" name="Text 1"/>
          <p:cNvSpPr/>
          <p:nvPr/>
        </p:nvSpPr>
        <p:spPr>
          <a:xfrm>
            <a:off x="357188" y="935831"/>
            <a:ext cx="410765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Resumo do Impacto</a:t>
            </a:r>
            <a:endParaRPr lang="en-US" sz="683" dirty="0"/>
          </a:p>
        </p:txBody>
      </p:sp>
      <p:sp>
        <p:nvSpPr>
          <p:cNvPr id="5" name="Text 2"/>
          <p:cNvSpPr/>
          <p:nvPr/>
        </p:nvSpPr>
        <p:spPr>
          <a:xfrm>
            <a:off x="478631" y="1157288"/>
            <a:ext cx="3986213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Consolidação da Base Técnica</a:t>
            </a:r>
            <a:endParaRPr lang="en-US" sz="584" dirty="0"/>
          </a:p>
        </p:txBody>
      </p:sp>
      <p:sp>
        <p:nvSpPr>
          <p:cNvPr id="6" name="Text 3"/>
          <p:cNvSpPr/>
          <p:nvPr/>
        </p:nvSpPr>
        <p:spPr>
          <a:xfrm>
            <a:off x="478631" y="1312664"/>
            <a:ext cx="3969888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 projeto estabeleceu uma arquitetura robusta (Java/Spring Boot, MySQL) para suportar as</a:t>
            </a:r>
            <a:endParaRPr lang="en-US" sz="674" dirty="0"/>
          </a:p>
        </p:txBody>
      </p:sp>
      <p:sp>
        <p:nvSpPr>
          <p:cNvPr id="7" name="Text 4"/>
          <p:cNvSpPr/>
          <p:nvPr/>
        </p:nvSpPr>
        <p:spPr>
          <a:xfrm>
            <a:off x="478631" y="1451967"/>
            <a:ext cx="1181314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funcionalidades essenciais.</a:t>
            </a:r>
            <a:endParaRPr lang="en-US" sz="674" dirty="0"/>
          </a:p>
        </p:txBody>
      </p:sp>
      <p:sp>
        <p:nvSpPr>
          <p:cNvPr id="8" name="Text 5"/>
          <p:cNvSpPr/>
          <p:nvPr/>
        </p:nvSpPr>
        <p:spPr>
          <a:xfrm>
            <a:off x="478631" y="1671638"/>
            <a:ext cx="3986213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Potencial de Transformação Social</a:t>
            </a:r>
            <a:endParaRPr lang="en-US" sz="584" dirty="0"/>
          </a:p>
        </p:txBody>
      </p:sp>
      <p:sp>
        <p:nvSpPr>
          <p:cNvPr id="9" name="Text 6"/>
          <p:cNvSpPr/>
          <p:nvPr/>
        </p:nvSpPr>
        <p:spPr>
          <a:xfrm>
            <a:off x="478631" y="1827014"/>
            <a:ext cx="3928281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 plataforma atende a uma demanda real (70% de exclusão) e tem o potencial de mudar o</a:t>
            </a:r>
            <a:endParaRPr lang="en-US" sz="674" dirty="0"/>
          </a:p>
        </p:txBody>
      </p:sp>
      <p:sp>
        <p:nvSpPr>
          <p:cNvPr id="10" name="Text 7"/>
          <p:cNvSpPr/>
          <p:nvPr/>
        </p:nvSpPr>
        <p:spPr>
          <a:xfrm>
            <a:off x="478631" y="1966317"/>
            <a:ext cx="157628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cenário dos e-Sports para mulheres.</a:t>
            </a:r>
            <a:endParaRPr lang="en-US" sz="674" dirty="0"/>
          </a:p>
        </p:txBody>
      </p:sp>
      <p:sp>
        <p:nvSpPr>
          <p:cNvPr id="11" name="Text 8"/>
          <p:cNvSpPr/>
          <p:nvPr/>
        </p:nvSpPr>
        <p:spPr>
          <a:xfrm>
            <a:off x="478631" y="2185988"/>
            <a:ext cx="3986213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Funcionalidades Chave</a:t>
            </a:r>
            <a:endParaRPr lang="en-US" sz="584" dirty="0"/>
          </a:p>
        </p:txBody>
      </p:sp>
      <p:sp>
        <p:nvSpPr>
          <p:cNvPr id="12" name="Text 9"/>
          <p:cNvSpPr/>
          <p:nvPr/>
        </p:nvSpPr>
        <p:spPr>
          <a:xfrm>
            <a:off x="478631" y="2341364"/>
            <a:ext cx="2547417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Fórum, busca de equipes, mapa de </a:t>
            </a:r>
            <a:r>
              <a:rPr lang="en-US" sz="674" dirty="0" err="1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eventos</a:t>
            </a: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chat interno.</a:t>
            </a:r>
            <a:endParaRPr lang="en-US" sz="674" dirty="0"/>
          </a:p>
        </p:txBody>
      </p:sp>
      <p:sp>
        <p:nvSpPr>
          <p:cNvPr id="13" name="Text 10"/>
          <p:cNvSpPr/>
          <p:nvPr/>
        </p:nvSpPr>
        <p:spPr>
          <a:xfrm>
            <a:off x="357188" y="2618184"/>
            <a:ext cx="410765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Etapas Futuras</a:t>
            </a:r>
            <a:endParaRPr lang="en-US" sz="683" dirty="0"/>
          </a:p>
        </p:txBody>
      </p:sp>
      <p:sp>
        <p:nvSpPr>
          <p:cNvPr id="14" name="Text 11"/>
          <p:cNvSpPr/>
          <p:nvPr/>
        </p:nvSpPr>
        <p:spPr>
          <a:xfrm>
            <a:off x="478631" y="2839641"/>
            <a:ext cx="3986213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Implementação Completa</a:t>
            </a:r>
            <a:endParaRPr lang="en-US" sz="584" dirty="0"/>
          </a:p>
        </p:txBody>
      </p:sp>
      <p:sp>
        <p:nvSpPr>
          <p:cNvPr id="15" name="Text 12"/>
          <p:cNvSpPr/>
          <p:nvPr/>
        </p:nvSpPr>
        <p:spPr>
          <a:xfrm>
            <a:off x="478631" y="2987873"/>
            <a:ext cx="2692664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Backend e frontend integrados com todas as funcionalidades.</a:t>
            </a:r>
            <a:endParaRPr lang="en-US" sz="674" dirty="0"/>
          </a:p>
        </p:txBody>
      </p:sp>
      <p:sp>
        <p:nvSpPr>
          <p:cNvPr id="16" name="Text 13"/>
          <p:cNvSpPr/>
          <p:nvPr/>
        </p:nvSpPr>
        <p:spPr>
          <a:xfrm>
            <a:off x="478631" y="3193256"/>
            <a:ext cx="3986213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Testes de Usabilidade</a:t>
            </a:r>
            <a:endParaRPr lang="en-US" sz="584" dirty="0"/>
          </a:p>
        </p:txBody>
      </p:sp>
      <p:sp>
        <p:nvSpPr>
          <p:cNvPr id="17" name="Text 14"/>
          <p:cNvSpPr/>
          <p:nvPr/>
        </p:nvSpPr>
        <p:spPr>
          <a:xfrm>
            <a:off x="478631" y="3341489"/>
            <a:ext cx="2017970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Validação com a comunidade gamer e ajustes.</a:t>
            </a:r>
            <a:endParaRPr lang="en-US" sz="674" dirty="0"/>
          </a:p>
        </p:txBody>
      </p:sp>
      <p:sp>
        <p:nvSpPr>
          <p:cNvPr id="18" name="Text 15"/>
          <p:cNvSpPr/>
          <p:nvPr/>
        </p:nvSpPr>
        <p:spPr>
          <a:xfrm>
            <a:off x="478631" y="3546872"/>
            <a:ext cx="3986213" cy="12858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000"/>
              </a:lnSpc>
              <a:buNone/>
            </a:pPr>
            <a:r>
              <a:rPr lang="en-US" sz="584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Integração com APIs</a:t>
            </a:r>
            <a:endParaRPr lang="en-US" sz="584" dirty="0"/>
          </a:p>
        </p:txBody>
      </p:sp>
      <p:sp>
        <p:nvSpPr>
          <p:cNvPr id="19" name="Text 16"/>
          <p:cNvSpPr/>
          <p:nvPr/>
        </p:nvSpPr>
        <p:spPr>
          <a:xfrm>
            <a:off x="478631" y="3695105"/>
            <a:ext cx="1951555" cy="12680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674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Plataformas de jogos e sistemas de torneios.</a:t>
            </a:r>
            <a:endParaRPr lang="en-US" sz="674" dirty="0"/>
          </a:p>
        </p:txBody>
      </p:sp>
      <p:sp>
        <p:nvSpPr>
          <p:cNvPr id="20" name="Shape 17"/>
          <p:cNvSpPr/>
          <p:nvPr/>
        </p:nvSpPr>
        <p:spPr>
          <a:xfrm>
            <a:off x="357188" y="4270539"/>
            <a:ext cx="4107656" cy="515773"/>
          </a:xfrm>
          <a:prstGeom prst="rect">
            <a:avLst/>
          </a:prstGeom>
          <a:solidFill>
            <a:srgbClr val="4CAF50">
              <a:alpha val="10000"/>
            </a:srgbClr>
          </a:solidFill>
          <a:ln/>
        </p:spPr>
        <p:txBody>
          <a:bodyPr/>
          <a:lstStyle/>
          <a:p>
            <a:endParaRPr lang="pt-BR" dirty="0"/>
          </a:p>
        </p:txBody>
      </p:sp>
      <p:sp>
        <p:nvSpPr>
          <p:cNvPr id="21" name="Shape 18"/>
          <p:cNvSpPr/>
          <p:nvPr/>
        </p:nvSpPr>
        <p:spPr>
          <a:xfrm>
            <a:off x="357188" y="4270539"/>
            <a:ext cx="4107656" cy="21431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2" name="Shape 19"/>
          <p:cNvSpPr/>
          <p:nvPr/>
        </p:nvSpPr>
        <p:spPr>
          <a:xfrm>
            <a:off x="357188" y="4270539"/>
            <a:ext cx="35719" cy="515773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3" name="Text 20"/>
          <p:cNvSpPr/>
          <p:nvPr/>
        </p:nvSpPr>
        <p:spPr>
          <a:xfrm>
            <a:off x="514350" y="4449133"/>
            <a:ext cx="3793331" cy="18001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85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ESport também é lugar de mulher.</a:t>
            </a:r>
            <a:endParaRPr lang="en-US" sz="885" dirty="0"/>
          </a:p>
        </p:txBody>
      </p:sp>
      <p:pic>
        <p:nvPicPr>
          <p:cNvPr id="28" name="Imagem 27" descr="Forma&#10;&#10;O conteúdo gerado por IA pode estar incorreto.">
            <a:extLst>
              <a:ext uri="{FF2B5EF4-FFF2-40B4-BE49-F238E27FC236}">
                <a16:creationId xmlns:a16="http://schemas.microsoft.com/office/drawing/2014/main" id="{8417E5A4-8717-8709-D3F0-87E643E8647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69257" y="771058"/>
            <a:ext cx="2958448" cy="295844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428625"/>
            <a:ext cx="8286750" cy="350044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808" b="1" kern="0" spc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Fontes e materiais</a:t>
            </a:r>
            <a:endParaRPr lang="en-US" sz="1808" dirty="0"/>
          </a:p>
        </p:txBody>
      </p:sp>
      <p:sp>
        <p:nvSpPr>
          <p:cNvPr id="4" name="Shape 1"/>
          <p:cNvSpPr/>
          <p:nvPr/>
        </p:nvSpPr>
        <p:spPr>
          <a:xfrm>
            <a:off x="428625" y="1164431"/>
            <a:ext cx="4036219" cy="1115820"/>
          </a:xfrm>
          <a:prstGeom prst="rect">
            <a:avLst/>
          </a:prstGeom>
          <a:solidFill>
            <a:srgbClr val="FFC107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Shape 2"/>
          <p:cNvSpPr/>
          <p:nvPr/>
        </p:nvSpPr>
        <p:spPr>
          <a:xfrm>
            <a:off x="428625" y="1164431"/>
            <a:ext cx="4036219" cy="14288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428625" y="1164431"/>
            <a:ext cx="35719" cy="1115820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07219" y="1343025"/>
            <a:ext cx="36790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GitHub do Projeto</a:t>
            </a:r>
            <a:endParaRPr lang="en-US" sz="683" dirty="0"/>
          </a:p>
        </p:txBody>
      </p:sp>
      <p:sp>
        <p:nvSpPr>
          <p:cNvPr id="8" name="Text 5"/>
          <p:cNvSpPr/>
          <p:nvPr/>
        </p:nvSpPr>
        <p:spPr>
          <a:xfrm>
            <a:off x="607219" y="1560909"/>
            <a:ext cx="3569866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Repositório completo com código-fonte, protótipos e documentação técnica</a:t>
            </a:r>
            <a:endParaRPr lang="en-US" sz="727" dirty="0"/>
          </a:p>
        </p:txBody>
      </p:sp>
      <p:sp>
        <p:nvSpPr>
          <p:cNvPr id="9" name="Text 6"/>
          <p:cNvSpPr/>
          <p:nvPr/>
        </p:nvSpPr>
        <p:spPr>
          <a:xfrm>
            <a:off x="607219" y="1720918"/>
            <a:ext cx="680610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disponível em:</a:t>
            </a:r>
            <a:endParaRPr lang="en-US" sz="727" dirty="0"/>
          </a:p>
        </p:txBody>
      </p:sp>
      <p:sp>
        <p:nvSpPr>
          <p:cNvPr id="10" name="Text 7"/>
          <p:cNvSpPr/>
          <p:nvPr/>
        </p:nvSpPr>
        <p:spPr>
          <a:xfrm>
            <a:off x="607219" y="1927361"/>
            <a:ext cx="3679031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github.com/melaragao10/Esports</a:t>
            </a:r>
            <a:endParaRPr lang="en-US" sz="683" dirty="0"/>
          </a:p>
        </p:txBody>
      </p:sp>
      <p:sp>
        <p:nvSpPr>
          <p:cNvPr id="11" name="Shape 8"/>
          <p:cNvSpPr/>
          <p:nvPr/>
        </p:nvSpPr>
        <p:spPr>
          <a:xfrm>
            <a:off x="4679156" y="1164431"/>
            <a:ext cx="4036219" cy="1101533"/>
          </a:xfrm>
          <a:prstGeom prst="rect">
            <a:avLst/>
          </a:prstGeom>
          <a:solidFill>
            <a:srgbClr val="00BCD4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2" name="Shape 9"/>
          <p:cNvSpPr/>
          <p:nvPr/>
        </p:nvSpPr>
        <p:spPr>
          <a:xfrm>
            <a:off x="4679156" y="1164431"/>
            <a:ext cx="4036219" cy="14288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Shape 10"/>
          <p:cNvSpPr/>
          <p:nvPr/>
        </p:nvSpPr>
        <p:spPr>
          <a:xfrm>
            <a:off x="4679156" y="1164431"/>
            <a:ext cx="35719" cy="1101533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4857750" y="1343025"/>
            <a:ext cx="36790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00BCD4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Artigos Científicos</a:t>
            </a:r>
            <a:endParaRPr lang="en-US" sz="683" dirty="0"/>
          </a:p>
        </p:txBody>
      </p:sp>
      <p:sp>
        <p:nvSpPr>
          <p:cNvPr id="15" name="Text 12"/>
          <p:cNvSpPr/>
          <p:nvPr/>
        </p:nvSpPr>
        <p:spPr>
          <a:xfrm>
            <a:off x="4857750" y="1550194"/>
            <a:ext cx="3679031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Fundamentação teórica baseada em pesquisas sobre inclusão de mulheres em tecnologia, e-Sports e design inclusivo.</a:t>
            </a:r>
            <a:endParaRPr lang="en-US" sz="727" dirty="0"/>
          </a:p>
        </p:txBody>
      </p:sp>
      <p:sp>
        <p:nvSpPr>
          <p:cNvPr id="16" name="Shape 13"/>
          <p:cNvSpPr/>
          <p:nvPr/>
        </p:nvSpPr>
        <p:spPr>
          <a:xfrm>
            <a:off x="428625" y="2480277"/>
            <a:ext cx="4036219" cy="898661"/>
          </a:xfrm>
          <a:prstGeom prst="rect">
            <a:avLst/>
          </a:prstGeom>
          <a:solidFill>
            <a:srgbClr val="4CAF50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7" name="Shape 14"/>
          <p:cNvSpPr/>
          <p:nvPr/>
        </p:nvSpPr>
        <p:spPr>
          <a:xfrm>
            <a:off x="428625" y="2480277"/>
            <a:ext cx="4036219" cy="14288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8" name="Shape 15"/>
          <p:cNvSpPr/>
          <p:nvPr/>
        </p:nvSpPr>
        <p:spPr>
          <a:xfrm>
            <a:off x="428625" y="2480277"/>
            <a:ext cx="35719" cy="898661"/>
          </a:xfrm>
          <a:prstGeom prst="rect">
            <a:avLst/>
          </a:prstGeom>
          <a:solidFill>
            <a:srgbClr val="4CAF50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9" name="Text 16"/>
          <p:cNvSpPr/>
          <p:nvPr/>
        </p:nvSpPr>
        <p:spPr>
          <a:xfrm>
            <a:off x="607219" y="2658870"/>
            <a:ext cx="36790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4CAF5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Pesquisa com Usuárias</a:t>
            </a:r>
            <a:endParaRPr lang="en-US" sz="683" dirty="0"/>
          </a:p>
        </p:txBody>
      </p:sp>
      <p:sp>
        <p:nvSpPr>
          <p:cNvPr id="20" name="Text 17"/>
          <p:cNvSpPr/>
          <p:nvPr/>
        </p:nvSpPr>
        <p:spPr>
          <a:xfrm>
            <a:off x="607219" y="2866039"/>
            <a:ext cx="3679031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Dados coletados de 237 respondentes sobre identidade de gênero, faixa etária, frequência de jogo e funcionalidades desejadas na plataforma.</a:t>
            </a:r>
            <a:endParaRPr lang="en-US" sz="727" dirty="0"/>
          </a:p>
        </p:txBody>
      </p:sp>
      <p:sp>
        <p:nvSpPr>
          <p:cNvPr id="21" name="Shape 18"/>
          <p:cNvSpPr/>
          <p:nvPr/>
        </p:nvSpPr>
        <p:spPr>
          <a:xfrm>
            <a:off x="4679156" y="2480277"/>
            <a:ext cx="4036219" cy="898661"/>
          </a:xfrm>
          <a:prstGeom prst="rect">
            <a:avLst/>
          </a:prstGeom>
          <a:solidFill>
            <a:srgbClr val="FFC107">
              <a:alpha val="8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2" name="Shape 19"/>
          <p:cNvSpPr/>
          <p:nvPr/>
        </p:nvSpPr>
        <p:spPr>
          <a:xfrm>
            <a:off x="4679156" y="2480277"/>
            <a:ext cx="4036219" cy="14288"/>
          </a:xfrm>
          <a:prstGeom prst="rect">
            <a:avLst/>
          </a:prstGeom>
          <a:solidFill>
            <a:srgbClr val="00BCD4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3" name="Shape 20"/>
          <p:cNvSpPr/>
          <p:nvPr/>
        </p:nvSpPr>
        <p:spPr>
          <a:xfrm>
            <a:off x="4679156" y="2480277"/>
            <a:ext cx="35719" cy="898661"/>
          </a:xfrm>
          <a:prstGeom prst="rect">
            <a:avLst/>
          </a:prstGeom>
          <a:solidFill>
            <a:srgbClr val="FFC107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4" name="Text 21"/>
          <p:cNvSpPr/>
          <p:nvPr/>
        </p:nvSpPr>
        <p:spPr>
          <a:xfrm>
            <a:off x="4857750" y="2658870"/>
            <a:ext cx="3679031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marL="0" indent="0" algn="l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C107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Programa PIBIC</a:t>
            </a:r>
            <a:endParaRPr lang="en-US" sz="683" dirty="0"/>
          </a:p>
        </p:txBody>
      </p:sp>
      <p:sp>
        <p:nvSpPr>
          <p:cNvPr id="25" name="Text 22"/>
          <p:cNvSpPr/>
          <p:nvPr/>
        </p:nvSpPr>
        <p:spPr>
          <a:xfrm>
            <a:off x="4857750" y="2866039"/>
            <a:ext cx="3679031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727" dirty="0">
                <a:solidFill>
                  <a:srgbClr val="B0BEC5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Projeto de Iniciação Científica do Centro Universitário do Distrito Federal (UDF) – Programa de Bolsas de Iniciação Científica 2024–2025.</a:t>
            </a:r>
            <a:endParaRPr lang="en-US" sz="727" dirty="0"/>
          </a:p>
        </p:txBody>
      </p:sp>
      <p:sp>
        <p:nvSpPr>
          <p:cNvPr id="26" name="Text 23"/>
          <p:cNvSpPr/>
          <p:nvPr/>
        </p:nvSpPr>
        <p:spPr>
          <a:xfrm>
            <a:off x="428625" y="3650400"/>
            <a:ext cx="8286750" cy="394532"/>
          </a:xfrm>
          <a:prstGeom prst="rect">
            <a:avLst/>
          </a:prstGeom>
          <a:noFill/>
          <a:ln/>
        </p:spPr>
        <p:txBody>
          <a:bodyPr wrap="square" lIns="0" tIns="255143" rIns="0" bIns="0" rtlCol="0" anchor="t">
            <a:spAutoFit/>
          </a:bodyPr>
          <a:lstStyle/>
          <a:p>
            <a:pPr marL="0" indent="0" algn="l">
              <a:lnSpc>
                <a:spcPts val="1200"/>
              </a:lnSpc>
              <a:buNone/>
            </a:pPr>
            <a:endParaRPr lang="en-US" sz="63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558</Words>
  <Application>Microsoft Office PowerPoint</Application>
  <PresentationFormat>Apresentação na tela (16:9)</PresentationFormat>
  <Paragraphs>105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0" baseType="lpstr">
      <vt:lpstr>Arial</vt:lpstr>
      <vt:lpstr>Noto Sans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Melissa Aragão</cp:lastModifiedBy>
  <cp:revision>3</cp:revision>
  <dcterms:created xsi:type="dcterms:W3CDTF">2025-10-31T22:39:19Z</dcterms:created>
  <dcterms:modified xsi:type="dcterms:W3CDTF">2025-10-31T22:56:36Z</dcterms:modified>
</cp:coreProperties>
</file>